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i+fIsi0z5LaUDv2uM1Z+v+Vmdi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y (dep) = test result (pass/fail)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x (indep) = hours studied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Logistic regression line can be interpreted as “probability of category 1”.</a:t>
            </a:r>
            <a:endParaRPr/>
          </a:p>
        </p:txBody>
      </p:sp>
      <p:sp>
        <p:nvSpPr>
          <p:cNvPr id="236" name="Google Shape;23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y (dep) = test result (pass/fail)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x (indep) = hours studied</a:t>
            </a:r>
            <a:endParaRPr/>
          </a:p>
        </p:txBody>
      </p:sp>
      <p:sp>
        <p:nvSpPr>
          <p:cNvPr id="251" name="Google Shape;25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Briefly mention how there is also multi-class classification (one vs all)</a:t>
            </a:r>
            <a:endParaRPr/>
          </a:p>
        </p:txBody>
      </p:sp>
      <p:sp>
        <p:nvSpPr>
          <p:cNvPr id="266" name="Google Shape;26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We will first just focus on statistical modeling. Later in the course we will focus on machine learning (focus on making predictions).</a:t>
            </a:r>
            <a:endParaRPr/>
          </a:p>
        </p:txBody>
      </p:sp>
      <p:sp>
        <p:nvSpPr>
          <p:cNvPr id="135" name="Google Shape;13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/>
              <a:t>Linear relationship: When the indep variable goes up by 1 unit, the dep variable goes up by a constant amount (e.g. hours worked and pay) (non-linear ex: years worked and pay).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Polynomial: When a line doesn’t fit the data nicely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/>
              <a:t>Won’t cover polynomial regression yet. Later.</a:t>
            </a:r>
            <a:endParaRPr/>
          </a:p>
        </p:txBody>
      </p:sp>
      <p:sp>
        <p:nvSpPr>
          <p:cNvPr id="168" name="Google Shape;16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Just focus on the simple linear regression case for now.</a:t>
            </a:r>
            <a:endParaRPr/>
          </a:p>
        </p:txBody>
      </p:sp>
      <p:sp>
        <p:nvSpPr>
          <p:cNvPr id="186" name="Google Shape;186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/>
              <a:t>In practice, most of these can be assumptions can be checked by examining the “residuals” (more details on what these and how to do this later)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CA"/>
              <a:t>Prior to residuals, we can informally look at: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CA"/>
              <a:t>Linearity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/>
              <a:t>Scatter plot, correlation with dep. variable, Pearson’s correlation test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CA"/>
              <a:t>Independence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/>
              <a:t>Based on how the data was collected (experiment design).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CA" sz="1200" u="none"/>
              <a:t>Homoscedasticity</a:t>
            </a:r>
            <a:endParaRPr u="none"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/>
              <a:t>Scatterplot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CA"/>
              <a:t>Normality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/>
              <a:t>Can be tested afterwards by looking at residuals (will see in demo).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CA"/>
              <a:t>Multicollinearity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CA"/>
              <a:t>Correlation test on indep variables (informally with correlation matrix).</a:t>
            </a:r>
            <a:endParaRPr/>
          </a:p>
        </p:txBody>
      </p:sp>
      <p:sp>
        <p:nvSpPr>
          <p:cNvPr id="202" name="Google Shape;20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Note multicollinearity problem</a:t>
            </a:r>
            <a:endParaRPr/>
          </a:p>
        </p:txBody>
      </p:sp>
      <p:sp>
        <p:nvSpPr>
          <p:cNvPr id="219" name="Google Shape;21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2.gif"/><Relationship Id="rId5" Type="http://schemas.openxmlformats.org/officeDocument/2006/relationships/image" Target="../media/image5.png"/><Relationship Id="rId6" Type="http://schemas.openxmlformats.org/officeDocument/2006/relationships/image" Target="../media/image2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700000">
            <a:off x="181666" y="741294"/>
            <a:ext cx="5422335" cy="5422335"/>
          </a:xfrm>
          <a:custGeom>
            <a:rect b="b" l="l" r="r" t="t"/>
            <a:pathLst>
              <a:path extrusionOk="0" h="5422335" w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 rot="2700000">
            <a:off x="8917505" y="-622183"/>
            <a:ext cx="1508163" cy="1508163"/>
          </a:xfrm>
          <a:custGeom>
            <a:rect b="b" l="l" r="r" t="t"/>
            <a:pathLst>
              <a:path extrusionOk="0" h="1508163" w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 rot="2700000">
            <a:off x="1463972" y="5565676"/>
            <a:ext cx="1425687" cy="1425687"/>
          </a:xfrm>
          <a:custGeom>
            <a:rect b="b" l="l" r="r" t="t"/>
            <a:pathLst>
              <a:path extrusionOk="0" h="1425687" w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 rot="2700000">
            <a:off x="3401311" y="734311"/>
            <a:ext cx="5389379" cy="5389379"/>
          </a:xfrm>
          <a:custGeom>
            <a:rect b="b" l="l" r="r" t="t"/>
            <a:pathLst>
              <a:path extrusionOk="0" h="5389379" w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 rot="2700000">
            <a:off x="2700283" y="33283"/>
            <a:ext cx="6791435" cy="6791435"/>
          </a:xfrm>
          <a:custGeom>
            <a:rect b="b" l="l" r="r" t="t"/>
            <a:pathLst>
              <a:path extrusionOk="0" h="6791435" w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 txBox="1"/>
          <p:nvPr>
            <p:ph type="ctrTitle"/>
          </p:nvPr>
        </p:nvSpPr>
        <p:spPr>
          <a:xfrm>
            <a:off x="3204642" y="2353641"/>
            <a:ext cx="5782716" cy="2150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3600"/>
              <a:buFont typeface="Calibri"/>
              <a:buNone/>
            </a:pPr>
            <a:r>
              <a:rPr lang="en-CA" sz="3600">
                <a:solidFill>
                  <a:srgbClr val="080808"/>
                </a:solidFill>
              </a:rPr>
              <a:t>W03D3 – Statistical Modeling</a:t>
            </a:r>
            <a:endParaRPr/>
          </a:p>
        </p:txBody>
      </p:sp>
      <p:sp>
        <p:nvSpPr>
          <p:cNvPr id="99" name="Google Shape;99;p1"/>
          <p:cNvSpPr txBox="1"/>
          <p:nvPr>
            <p:ph idx="1" type="subTitle"/>
          </p:nvPr>
        </p:nvSpPr>
        <p:spPr>
          <a:xfrm>
            <a:off x="4439633" y="4518923"/>
            <a:ext cx="3312734" cy="1141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None/>
            </a:pPr>
            <a:r>
              <a:rPr lang="en-CA" sz="2000">
                <a:solidFill>
                  <a:srgbClr val="080808"/>
                </a:solidFill>
              </a:rPr>
              <a:t>Instructor : Eithar Elbasheer</a:t>
            </a:r>
            <a:endParaRPr sz="2000">
              <a:solidFill>
                <a:srgbClr val="080808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None/>
            </a:pPr>
            <a:r>
              <a:rPr lang="en-CA" sz="2000">
                <a:solidFill>
                  <a:srgbClr val="080808"/>
                </a:solidFill>
              </a:rPr>
              <a:t>Slides Credit </a:t>
            </a:r>
            <a:r>
              <a:rPr lang="en-CA" sz="2000">
                <a:solidFill>
                  <a:srgbClr val="080808"/>
                </a:solidFill>
              </a:rPr>
              <a:t>: Jeremy Eng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080808"/>
              </a:solidFill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8543866" y="5708769"/>
            <a:ext cx="2313591" cy="1156796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10198797" y="6332156"/>
            <a:ext cx="1066816" cy="533408"/>
          </a:xfrm>
          <a:prstGeom prst="triangle">
            <a:avLst>
              <a:gd fmla="val 50000" name="adj"/>
            </a:avLst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Logistic Regression</a:t>
            </a:r>
            <a:endParaRPr/>
          </a:p>
        </p:txBody>
      </p:sp>
      <p:sp>
        <p:nvSpPr>
          <p:cNvPr id="240" name="Google Shape;240;p11"/>
          <p:cNvSpPr txBox="1"/>
          <p:nvPr>
            <p:ph idx="1" type="body"/>
          </p:nvPr>
        </p:nvSpPr>
        <p:spPr>
          <a:xfrm>
            <a:off x="643465" y="1632286"/>
            <a:ext cx="10575824" cy="5073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What if the dependent variable is a category instead of a continuous value?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Linear regression does not seem to be a very good model!</a:t>
            </a:r>
            <a:endParaRPr/>
          </a:p>
        </p:txBody>
      </p:sp>
      <p:grpSp>
        <p:nvGrpSpPr>
          <p:cNvPr id="241" name="Google Shape;241;p11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2" name="Google Shape;242;p11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1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45" name="Google Shape;245;p11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1048" y="2642137"/>
            <a:ext cx="8029903" cy="35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2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Logistic Regression</a:t>
            </a:r>
            <a:endParaRPr/>
          </a:p>
        </p:txBody>
      </p:sp>
      <p:sp>
        <p:nvSpPr>
          <p:cNvPr id="255" name="Google Shape;255;p12"/>
          <p:cNvSpPr txBox="1"/>
          <p:nvPr>
            <p:ph idx="1" type="body"/>
          </p:nvPr>
        </p:nvSpPr>
        <p:spPr>
          <a:xfrm>
            <a:off x="643465" y="1457471"/>
            <a:ext cx="7201340" cy="54005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61" r="-1354" t="-112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CA"/>
              <a:t> </a:t>
            </a:r>
            <a:endParaRPr/>
          </a:p>
        </p:txBody>
      </p:sp>
      <p:grpSp>
        <p:nvGrpSpPr>
          <p:cNvPr id="256" name="Google Shape;256;p12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57" name="Google Shape;257;p12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12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60" name="Google Shape;260;p12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2" name="Google Shape;262;p12"/>
          <p:cNvPicPr preferRelativeResize="0"/>
          <p:nvPr/>
        </p:nvPicPr>
        <p:blipFill rotWithShape="1">
          <a:blip r:embed="rId4">
            <a:alphaModFix/>
          </a:blip>
          <a:srcRect b="0" l="54580" r="0" t="0"/>
          <a:stretch/>
        </p:blipFill>
        <p:spPr>
          <a:xfrm>
            <a:off x="7844806" y="1821824"/>
            <a:ext cx="4147944" cy="406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3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Logistic Regression – Decision Boundary</a:t>
            </a:r>
            <a:endParaRPr/>
          </a:p>
        </p:txBody>
      </p:sp>
      <p:sp>
        <p:nvSpPr>
          <p:cNvPr id="270" name="Google Shape;270;p13"/>
          <p:cNvSpPr txBox="1"/>
          <p:nvPr>
            <p:ph idx="1" type="body"/>
          </p:nvPr>
        </p:nvSpPr>
        <p:spPr>
          <a:xfrm>
            <a:off x="643467" y="1529879"/>
            <a:ext cx="10946418" cy="24579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99" r="0" t="-24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CA"/>
              <a:t> </a:t>
            </a:r>
            <a:endParaRPr/>
          </a:p>
        </p:txBody>
      </p:sp>
      <p:grpSp>
        <p:nvGrpSpPr>
          <p:cNvPr id="271" name="Google Shape;271;p13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72" name="Google Shape;272;p13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3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" name="Google Shape;274;p13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75" name="Google Shape;275;p13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7" name="Google Shape;277;p13"/>
          <p:cNvPicPr preferRelativeResize="0"/>
          <p:nvPr/>
        </p:nvPicPr>
        <p:blipFill rotWithShape="1">
          <a:blip r:embed="rId4">
            <a:alphaModFix/>
          </a:blip>
          <a:srcRect b="0" l="49775" r="0" t="0"/>
          <a:stretch/>
        </p:blipFill>
        <p:spPr>
          <a:xfrm>
            <a:off x="8303593" y="3987810"/>
            <a:ext cx="2850991" cy="25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3"/>
          <p:cNvPicPr preferRelativeResize="0"/>
          <p:nvPr/>
        </p:nvPicPr>
        <p:blipFill rotWithShape="1">
          <a:blip r:embed="rId5">
            <a:alphaModFix/>
          </a:blip>
          <a:srcRect b="751" l="50000" r="506" t="-752"/>
          <a:stretch/>
        </p:blipFill>
        <p:spPr>
          <a:xfrm>
            <a:off x="4958519" y="3987810"/>
            <a:ext cx="2850991" cy="254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 rotWithShape="1">
          <a:blip r:embed="rId6">
            <a:alphaModFix/>
          </a:blip>
          <a:srcRect b="0" l="54580" r="0" t="0"/>
          <a:stretch/>
        </p:blipFill>
        <p:spPr>
          <a:xfrm>
            <a:off x="1330176" y="3987810"/>
            <a:ext cx="2852184" cy="2793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4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Jupyter Notebook Demo</a:t>
            </a:r>
            <a:endParaRPr sz="3600"/>
          </a:p>
        </p:txBody>
      </p:sp>
      <p:sp>
        <p:nvSpPr>
          <p:cNvPr id="287" name="Google Shape;287;p14"/>
          <p:cNvSpPr txBox="1"/>
          <p:nvPr>
            <p:ph idx="1" type="body"/>
          </p:nvPr>
        </p:nvSpPr>
        <p:spPr>
          <a:xfrm>
            <a:off x="643465" y="1632286"/>
            <a:ext cx="10575824" cy="5073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/>
              <a:t>We will: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Perform linear and logistic regression in python using the statsmodels package.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Interpret the output.</a:t>
            </a: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89" name="Google Shape;289;p14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4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14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2" name="Google Shape;292;p14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4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>
            <p:ph type="title"/>
          </p:nvPr>
        </p:nvSpPr>
        <p:spPr>
          <a:xfrm>
            <a:off x="643467" y="1698171"/>
            <a:ext cx="3962061" cy="451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Outline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 rot="10800000">
            <a:off x="0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 rot="2700000">
            <a:off x="10739327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 txBox="1"/>
          <p:nvPr>
            <p:ph idx="1" type="body"/>
          </p:nvPr>
        </p:nvSpPr>
        <p:spPr>
          <a:xfrm>
            <a:off x="5070020" y="1698170"/>
            <a:ext cx="6964325" cy="5059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Statistical Modeling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Introduction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Statistical modeling vs machine learning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Regression vs Classification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Regression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Linear regression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Multivariate Linear Regression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Logistic Regression</a:t>
            </a:r>
            <a:endParaRPr sz="1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Comparison to regression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Odds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Jupyter Demo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Run linear and logistic regression in python using the statsmodels package.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Interpreting output</a:t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8115423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9167297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Statistical Modeling</a:t>
            </a:r>
            <a:endParaRPr/>
          </a:p>
        </p:txBody>
      </p:sp>
      <p:sp>
        <p:nvSpPr>
          <p:cNvPr id="122" name="Google Shape;122;p4"/>
          <p:cNvSpPr txBox="1"/>
          <p:nvPr>
            <p:ph idx="1" type="body"/>
          </p:nvPr>
        </p:nvSpPr>
        <p:spPr>
          <a:xfrm>
            <a:off x="643467" y="1632286"/>
            <a:ext cx="10575822" cy="16693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Focused on determining the relationships between variables.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Interested in how well our data fits the modeled relationship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Can also make future predictions via “statistical inference”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E.g. Study on the relationship between weight gain vs caloric intake.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grpSp>
        <p:nvGrpSpPr>
          <p:cNvPr id="123" name="Google Shape;123;p4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4" name="Google Shape;124;p4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7" name="Google Shape;127;p4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060" y="3654841"/>
            <a:ext cx="2977116" cy="2446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Machine Learning Polynomial Regression" id="130" name="Google Shape;130;p4"/>
          <p:cNvPicPr preferRelativeResize="0"/>
          <p:nvPr/>
        </p:nvPicPr>
        <p:blipFill rotWithShape="1">
          <a:blip r:embed="rId4">
            <a:alphaModFix/>
          </a:blip>
          <a:srcRect b="2577" l="4929" r="5845" t="8655"/>
          <a:stretch/>
        </p:blipFill>
        <p:spPr>
          <a:xfrm>
            <a:off x="4210098" y="3654842"/>
            <a:ext cx="3279228" cy="2446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gression vs. Classification" id="131" name="Google Shape;131;p4"/>
          <p:cNvPicPr preferRelativeResize="0"/>
          <p:nvPr/>
        </p:nvPicPr>
        <p:blipFill rotWithShape="1">
          <a:blip r:embed="rId5">
            <a:alphaModFix/>
          </a:blip>
          <a:srcRect b="14818" l="0" r="50121" t="0"/>
          <a:stretch/>
        </p:blipFill>
        <p:spPr>
          <a:xfrm>
            <a:off x="7708249" y="3301656"/>
            <a:ext cx="2969361" cy="282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Statistical Modeling vs Machine Learning</a:t>
            </a:r>
            <a:endParaRPr/>
          </a:p>
        </p:txBody>
      </p:sp>
      <p:sp>
        <p:nvSpPr>
          <p:cNvPr id="139" name="Google Shape;139;p5"/>
          <p:cNvSpPr txBox="1"/>
          <p:nvPr>
            <p:ph idx="1" type="body"/>
          </p:nvPr>
        </p:nvSpPr>
        <p:spPr>
          <a:xfrm>
            <a:off x="643467" y="1632287"/>
            <a:ext cx="10575822" cy="179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Machine learning is focused on making predictions on new data.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Built on top of math and statistics.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Sometimes don’t care about interpretability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E.g. Predict weight gain from caloric intake.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grpSp>
        <p:nvGrpSpPr>
          <p:cNvPr id="140" name="Google Shape;140;p5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1" name="Google Shape;141;p5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5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4" name="Google Shape;144;p5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060" y="3654841"/>
            <a:ext cx="2977116" cy="2446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Machine Learning Polynomial Regression" id="147" name="Google Shape;147;p5"/>
          <p:cNvPicPr preferRelativeResize="0"/>
          <p:nvPr/>
        </p:nvPicPr>
        <p:blipFill rotWithShape="1">
          <a:blip r:embed="rId4">
            <a:alphaModFix/>
          </a:blip>
          <a:srcRect b="2577" l="4929" r="5845" t="8655"/>
          <a:stretch/>
        </p:blipFill>
        <p:spPr>
          <a:xfrm>
            <a:off x="4210098" y="3654842"/>
            <a:ext cx="3279228" cy="24467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gression vs. Classification" id="148" name="Google Shape;148;p5"/>
          <p:cNvPicPr preferRelativeResize="0"/>
          <p:nvPr/>
        </p:nvPicPr>
        <p:blipFill rotWithShape="1">
          <a:blip r:embed="rId5">
            <a:alphaModFix/>
          </a:blip>
          <a:srcRect b="14818" l="0" r="50121" t="0"/>
          <a:stretch/>
        </p:blipFill>
        <p:spPr>
          <a:xfrm>
            <a:off x="7708249" y="3301656"/>
            <a:ext cx="2969361" cy="282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Regression and Classification</a:t>
            </a:r>
            <a:endParaRPr/>
          </a:p>
        </p:txBody>
      </p:sp>
      <p:sp>
        <p:nvSpPr>
          <p:cNvPr id="156" name="Google Shape;156;p6"/>
          <p:cNvSpPr txBox="1"/>
          <p:nvPr>
            <p:ph idx="1" type="body"/>
          </p:nvPr>
        </p:nvSpPr>
        <p:spPr>
          <a:xfrm>
            <a:off x="643467" y="1632287"/>
            <a:ext cx="6745929" cy="468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Two main types of statistical models (and ML models).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Regression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Dependent (y) variable is </a:t>
            </a:r>
            <a:r>
              <a:rPr lang="en-CA" sz="1600">
                <a:solidFill>
                  <a:srgbClr val="FF0000"/>
                </a:solidFill>
              </a:rPr>
              <a:t>continuous</a:t>
            </a:r>
            <a:r>
              <a:rPr lang="en-CA" sz="1600"/>
              <a:t>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Determine the relationship between the dependent variable and one or more independent variables (x’s).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Involves finding a “best fit” line (or hyperplane).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Classification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Dependent variable is </a:t>
            </a:r>
            <a:r>
              <a:rPr lang="en-CA" sz="1600">
                <a:solidFill>
                  <a:srgbClr val="FF0000"/>
                </a:solidFill>
              </a:rPr>
              <a:t>categorical</a:t>
            </a:r>
            <a:r>
              <a:rPr lang="en-CA" sz="1600"/>
              <a:t>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Determine the relationship between the dependent variable and one or more independent variables.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Usually involves finding the best decision boundary line (or hyperplane).</a:t>
            </a:r>
            <a:endParaRPr/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grpSp>
        <p:nvGrpSpPr>
          <p:cNvPr id="157" name="Google Shape;157;p6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8" name="Google Shape;158;p6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6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1" name="Google Shape;161;p6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Regression vs. Classification" id="163" name="Google Shape;163;p6"/>
          <p:cNvPicPr preferRelativeResize="0"/>
          <p:nvPr/>
        </p:nvPicPr>
        <p:blipFill rotWithShape="1">
          <a:blip r:embed="rId3">
            <a:alphaModFix/>
          </a:blip>
          <a:srcRect b="14818" l="0" r="50121" t="0"/>
          <a:stretch/>
        </p:blipFill>
        <p:spPr>
          <a:xfrm>
            <a:off x="7855262" y="3652920"/>
            <a:ext cx="2805362" cy="266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2725" y="1083919"/>
            <a:ext cx="2977116" cy="2446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Regression Models</a:t>
            </a:r>
            <a:endParaRPr/>
          </a:p>
        </p:txBody>
      </p:sp>
      <p:sp>
        <p:nvSpPr>
          <p:cNvPr id="172" name="Google Shape;172;p7"/>
          <p:cNvSpPr txBox="1"/>
          <p:nvPr>
            <p:ph idx="1" type="body"/>
          </p:nvPr>
        </p:nvSpPr>
        <p:spPr>
          <a:xfrm>
            <a:off x="643467" y="1632287"/>
            <a:ext cx="4464561" cy="468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Linear Regression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Assumes a linear relationship between the dep variable and independent variable(s).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Tries to find the “best-fit” </a:t>
            </a:r>
            <a:r>
              <a:rPr lang="en-CA" sz="1600">
                <a:solidFill>
                  <a:srgbClr val="FF0000"/>
                </a:solidFill>
              </a:rPr>
              <a:t>straight</a:t>
            </a:r>
            <a:r>
              <a:rPr lang="en-CA" sz="1600"/>
              <a:t> line (or hyperplane) through the data.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Simple (one indep.) or Multiple (more than one indep.) linear regression.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Polynomial Regression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Tries to find the best polynomial (curved) line (or manifold) through the data.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Extension of linear regression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Can also have one or more indep. variables.</a:t>
            </a:r>
            <a:endParaRPr/>
          </a:p>
          <a:p>
            <a:pPr indent="-1270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grpSp>
        <p:nvGrpSpPr>
          <p:cNvPr id="173" name="Google Shape;173;p7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4" name="Google Shape;174;p7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7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7" name="Google Shape;177;p7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4146" y="234081"/>
            <a:ext cx="2977116" cy="244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8204"/>
          <a:stretch/>
        </p:blipFill>
        <p:spPr>
          <a:xfrm>
            <a:off x="5260501" y="3268717"/>
            <a:ext cx="3546736" cy="26045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ython Machine Learning Polynomial Regression" id="181" name="Google Shape;181;p7"/>
          <p:cNvPicPr preferRelativeResize="0"/>
          <p:nvPr/>
        </p:nvPicPr>
        <p:blipFill rotWithShape="1">
          <a:blip r:embed="rId5">
            <a:alphaModFix/>
          </a:blip>
          <a:srcRect b="2577" l="4929" r="5845" t="8655"/>
          <a:stretch/>
        </p:blipFill>
        <p:spPr>
          <a:xfrm>
            <a:off x="8833008" y="234081"/>
            <a:ext cx="3279228" cy="244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6">
            <a:alphaModFix/>
          </a:blip>
          <a:srcRect b="0" l="-462" r="783" t="17474"/>
          <a:stretch/>
        </p:blipFill>
        <p:spPr>
          <a:xfrm>
            <a:off x="8807237" y="3331992"/>
            <a:ext cx="3279228" cy="271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Linear Regression</a:t>
            </a:r>
            <a:endParaRPr/>
          </a:p>
        </p:txBody>
      </p:sp>
      <p:sp>
        <p:nvSpPr>
          <p:cNvPr id="190" name="Google Shape;190;p8"/>
          <p:cNvSpPr txBox="1"/>
          <p:nvPr>
            <p:ph idx="1" type="body"/>
          </p:nvPr>
        </p:nvSpPr>
        <p:spPr>
          <a:xfrm>
            <a:off x="643465" y="1632286"/>
            <a:ext cx="7207763" cy="5225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How do we determine this “best fit” line (or hyperplane).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Most common method is called “Ordinary Least Squares” (OLS)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Minimize the sum of the squared vertical distances between observed data and the best-fit line.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This difference between the observed data and the line is called a “residual”.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/>
              <a:t>Mathematically: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Line: 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y = mx+b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Residual sum of squares: 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Σ(y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 – (mx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+b))</a:t>
            </a:r>
            <a:r>
              <a:rPr baseline="30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Use calculus (minimization) to determine 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CA" sz="2000"/>
              <a:t> and 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CA" sz="2000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/>
              <a:t>For </a:t>
            </a:r>
            <a:r>
              <a:rPr lang="en-CA" sz="2000"/>
              <a:t>multivariate</a:t>
            </a:r>
            <a:r>
              <a:rPr lang="en-CA" sz="2000"/>
              <a:t> linear regression: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y =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 +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 +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 + … +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aseline="-25000" i="1" lang="en-CA" sz="2000"/>
              <a:t> </a:t>
            </a:r>
            <a:r>
              <a:rPr i="1" lang="en-CA" sz="2000"/>
              <a:t>  </a:t>
            </a:r>
            <a:r>
              <a:rPr lang="en-CA" sz="2000"/>
              <a:t>(equation of hyperplane)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Use calculus to determine 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,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, …,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These coefficients (slopes) tell us how 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CA" sz="2000"/>
              <a:t> changes when each 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CA" sz="2000"/>
              <a:t> changes.</a:t>
            </a:r>
            <a:endParaRPr/>
          </a:p>
        </p:txBody>
      </p:sp>
      <p:grpSp>
        <p:nvGrpSpPr>
          <p:cNvPr id="191" name="Google Shape;191;p8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2" name="Google Shape;192;p8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8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5" name="Google Shape;195;p8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7" name="Google Shape;197;p8"/>
          <p:cNvPicPr preferRelativeResize="0"/>
          <p:nvPr/>
        </p:nvPicPr>
        <p:blipFill rotWithShape="1">
          <a:blip r:embed="rId3">
            <a:alphaModFix/>
          </a:blip>
          <a:srcRect b="0" l="0" r="0" t="13387"/>
          <a:stretch/>
        </p:blipFill>
        <p:spPr>
          <a:xfrm>
            <a:off x="7535917" y="3292728"/>
            <a:ext cx="4395174" cy="285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5183" y="710181"/>
            <a:ext cx="2822144" cy="2582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Linear Regression Assumptions</a:t>
            </a:r>
            <a:endParaRPr sz="3600"/>
          </a:p>
        </p:txBody>
      </p:sp>
      <p:sp>
        <p:nvSpPr>
          <p:cNvPr id="206" name="Google Shape;206;p9"/>
          <p:cNvSpPr txBox="1"/>
          <p:nvPr>
            <p:ph idx="1" type="body"/>
          </p:nvPr>
        </p:nvSpPr>
        <p:spPr>
          <a:xfrm>
            <a:off x="643466" y="1632287"/>
            <a:ext cx="6545610" cy="4986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CA" sz="2000"/>
              <a:t>For simple linear regression: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CA" sz="2000" u="sng"/>
              <a:t>The relationship between the variables is a straight line or hyperplane (linearity).</a:t>
            </a:r>
            <a:endParaRPr sz="2000" u="sng"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CA" sz="2000" u="sng"/>
              <a:t>Each data point is independent of the others (independence).</a:t>
            </a:r>
            <a:endParaRPr sz="2000" u="sng"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CA" sz="2000" u="sng"/>
              <a:t>The errors are normally distributed (normality).</a:t>
            </a:r>
            <a:endParaRPr sz="2000" u="sng"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CA" sz="2000" u="sng"/>
              <a:t>The size of the errors is the same no matter where you are on the graph (homoscedasticity).</a:t>
            </a:r>
            <a:endParaRPr sz="2000" u="sng"/>
          </a:p>
          <a:p>
            <a:pPr indent="-457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CA" sz="2000" u="sng"/>
              <a:t>The variables don't affect each other too much (no multicollinearity).</a:t>
            </a:r>
            <a:endParaRPr sz="2000" u="sng"/>
          </a:p>
        </p:txBody>
      </p:sp>
      <p:grpSp>
        <p:nvGrpSpPr>
          <p:cNvPr id="207" name="Google Shape;207;p9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8" name="Google Shape;208;p9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9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11" name="Google Shape;211;p9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" name="Google Shape;213;p9"/>
          <p:cNvPicPr preferRelativeResize="0"/>
          <p:nvPr/>
        </p:nvPicPr>
        <p:blipFill rotWithShape="1">
          <a:blip r:embed="rId3">
            <a:alphaModFix/>
          </a:blip>
          <a:srcRect b="0" l="0" r="0" t="7448"/>
          <a:stretch/>
        </p:blipFill>
        <p:spPr>
          <a:xfrm>
            <a:off x="7832542" y="143594"/>
            <a:ext cx="2910560" cy="176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 rotWithShape="1">
          <a:blip r:embed="rId4">
            <a:alphaModFix/>
          </a:blip>
          <a:srcRect b="0" l="0" r="0" t="5589"/>
          <a:stretch/>
        </p:blipFill>
        <p:spPr>
          <a:xfrm>
            <a:off x="7832542" y="2170436"/>
            <a:ext cx="2910559" cy="17643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nter" id="215" name="Google Shape;215;p9"/>
          <p:cNvPicPr preferRelativeResize="0"/>
          <p:nvPr/>
        </p:nvPicPr>
        <p:blipFill rotWithShape="1">
          <a:blip r:embed="rId5">
            <a:alphaModFix/>
          </a:blip>
          <a:srcRect b="10668" l="9691" r="2753" t="6225"/>
          <a:stretch/>
        </p:blipFill>
        <p:spPr>
          <a:xfrm>
            <a:off x="7616577" y="4256543"/>
            <a:ext cx="3602713" cy="227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CA" sz="3600"/>
              <a:t>Polynomial Regression</a:t>
            </a:r>
            <a:endParaRPr/>
          </a:p>
        </p:txBody>
      </p:sp>
      <p:sp>
        <p:nvSpPr>
          <p:cNvPr id="223" name="Google Shape;223;p10"/>
          <p:cNvSpPr txBox="1"/>
          <p:nvPr>
            <p:ph idx="1" type="body"/>
          </p:nvPr>
        </p:nvSpPr>
        <p:spPr>
          <a:xfrm>
            <a:off x="643465" y="1632287"/>
            <a:ext cx="5358213" cy="4986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If we want to perform polynomial regression, we just create more data by squaring, cubing, etc. our original independent variable.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Then apply linear regression</a:t>
            </a:r>
            <a:endParaRPr i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y =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 +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x +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 +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 +… + b</a:t>
            </a:r>
            <a:r>
              <a:rPr baseline="-25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i="1" lang="en-CA" sz="20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aseline="30000"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Then just apply linear regression (OLS).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CA" sz="1600"/>
              <a:t>The residual sum of squares will be minimized to get the best-fit polynomial.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CA" sz="2000"/>
              <a:t>Similar process can be done for Multiple Polynomial Regression.</a:t>
            </a:r>
            <a:endParaRPr/>
          </a:p>
        </p:txBody>
      </p:sp>
      <p:grpSp>
        <p:nvGrpSpPr>
          <p:cNvPr id="224" name="Google Shape;224;p10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25" name="Google Shape;225;p10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10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8" name="Google Shape;228;p10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0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quadratic regression: x and y table with assigned values" id="230" name="Google Shape;230;p10"/>
          <p:cNvPicPr preferRelativeResize="0"/>
          <p:nvPr/>
        </p:nvPicPr>
        <p:blipFill rotWithShape="1">
          <a:blip r:embed="rId3">
            <a:alphaModFix/>
          </a:blip>
          <a:srcRect b="0" l="0" r="29426" t="0"/>
          <a:stretch/>
        </p:blipFill>
        <p:spPr>
          <a:xfrm>
            <a:off x="6645143" y="889602"/>
            <a:ext cx="4315597" cy="2089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lynomial Regression — An Alternative For Neural Networks? | by Wouter van  Heeswijk, PhD | Towards Data Science" id="231" name="Google Shape;23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5143" y="3255322"/>
            <a:ext cx="4683057" cy="328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6648" y="4858538"/>
            <a:ext cx="4487429" cy="1999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2022-03-22T03:04:09Z</dcterms:created>
  <dc:creator>Eng, Jeremy</dc:creator>
</cp:coreProperties>
</file>